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Roboto Thin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Roboto Mon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9" roundtripDataSignature="AMtx7miPymHd88p6kVJFbRRlL2gOsed0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Thin-bold.fntdata"/><Relationship Id="rId27" Type="http://schemas.openxmlformats.org/officeDocument/2006/relationships/font" Target="fonts/RobotoThin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Thin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RobotoThin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RobotoMono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Mono-italic.fntdata"/><Relationship Id="rId14" Type="http://schemas.openxmlformats.org/officeDocument/2006/relationships/slide" Target="slides/slide8.xml"/><Relationship Id="rId36" Type="http://schemas.openxmlformats.org/officeDocument/2006/relationships/font" Target="fonts/RobotoMono-bold.fntdata"/><Relationship Id="rId17" Type="http://schemas.openxmlformats.org/officeDocument/2006/relationships/slide" Target="slides/slide11.xml"/><Relationship Id="rId39" Type="http://customschemas.google.com/relationships/presentationmetadata" Target="metadata"/><Relationship Id="rId16" Type="http://schemas.openxmlformats.org/officeDocument/2006/relationships/slide" Target="slides/slide10.xml"/><Relationship Id="rId38" Type="http://schemas.openxmlformats.org/officeDocument/2006/relationships/font" Target="fonts/RobotoMon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c853ca41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6c853ca41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c853ca41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6c853ca41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c853ca41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6c853ca41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c853ca41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6c853ca41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c853ca4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6c853ca4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c853ca41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6c853ca41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c853ca41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6c853ca41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6c853ca41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6c853ca41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853ca41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6c853ca41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3fcd95b0e_0_9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63fcd95b0e_0_9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3fcd95b0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63fcd95b0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3fcd95b0e_0_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63fcd95b0e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6c853ca41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6c853ca41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c853ca41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6c853ca41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2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32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2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8" name="Google Shape;58;p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3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33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3fcd95b0e_0_981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63fcd95b0e_0_981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63fcd95b0e_0_98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1" name="Google Shape;71;g63fcd95b0e_0_98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g63fcd95b0e_0_98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3fcd95b0e_0_97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63fcd95b0e_0_97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63fcd95b0e_0_97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7" name="Google Shape;77;g63fcd95b0e_0_97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g63fcd95b0e_0_97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3fcd95b0e_0_97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1" name="Google Shape;81;g63fcd95b0e_0_97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63fcd95b0e_0_98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63fcd95b0e_0_98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63fcd95b0e_0_98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6" name="Google Shape;86;g63fcd95b0e_0_987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g63fcd95b0e_0_987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g63fcd95b0e_0_98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3fcd95b0e_0_994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63fcd95b0e_0_994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63fcd95b0e_0_99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3" name="Google Shape;93;g63fcd95b0e_0_99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3fcd95b0e_0_999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g63fcd95b0e_0_999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63fcd95b0e_0_99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g63fcd95b0e_0_99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g63fcd95b0e_0_99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3fcd95b0e_0_1005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2" name="Google Shape;102;g63fcd95b0e_0_100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3fcd95b0e_0_1008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63fcd95b0e_0_1008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63fcd95b0e_0_100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" name="Google Shape;107;g63fcd95b0e_0_1008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8" name="Google Shape;108;g63fcd95b0e_0_100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g63fcd95b0e_0_100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" name="Google Shape;18;p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3fcd95b0e_0_1015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63fcd95b0e_0_1015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63fcd95b0e_0_101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114" name="Google Shape;114;g63fcd95b0e_0_10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63fcd95b0e_0_1020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g63fcd95b0e_0_1020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8" name="Google Shape;118;g63fcd95b0e_0_10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3fcd95b0e_0_10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6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6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" name="Google Shape;26;p2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45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27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9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1" name="Google Shape;41;p29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6" name="Google Shape;46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1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1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31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2" name="Google Shape;52;p3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5063F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5063F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63fcd95b0e_0_96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Google Shape;65;g63fcd95b0e_0_96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6" name="Google Shape;66;g63fcd95b0e_0_96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gif"/><Relationship Id="rId4" Type="http://schemas.openxmlformats.org/officeDocument/2006/relationships/image" Target="../media/image2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"/>
          <p:cNvSpPr/>
          <p:nvPr/>
        </p:nvSpPr>
        <p:spPr>
          <a:xfrm>
            <a:off x="-125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"/>
          <p:cNvSpPr txBox="1"/>
          <p:nvPr/>
        </p:nvSpPr>
        <p:spPr>
          <a:xfrm>
            <a:off x="440050" y="1735175"/>
            <a:ext cx="83922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Autoencoders Ensemble for </a:t>
            </a:r>
            <a:r>
              <a:rPr lang="en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Anomaly</a:t>
            </a:r>
            <a:r>
              <a:rPr lang="en" sz="4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Detection on Data Pipelines</a:t>
            </a:r>
            <a:endParaRPr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sz="4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- W</a:t>
            </a:r>
            <a:r>
              <a:rPr lang="en" sz="25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hen Data Engineer and Data Science get together!</a:t>
            </a:r>
            <a:endParaRPr b="0" i="0" sz="2500" u="none" cap="none" strike="noStrik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c853ca414_0_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94" name="Google Shape;194;g6c853ca414_0_45"/>
          <p:cNvSpPr txBox="1"/>
          <p:nvPr>
            <p:ph idx="1" type="body"/>
          </p:nvPr>
        </p:nvSpPr>
        <p:spPr>
          <a:xfrm>
            <a:off x="471900" y="1919075"/>
            <a:ext cx="8222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</a:t>
            </a:r>
            <a:r>
              <a:rPr b="1" lang="en"/>
              <a:t>data product</a:t>
            </a:r>
            <a:r>
              <a:rPr lang="en"/>
              <a:t> that can spot inconsistencies in daily data processing tasks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Machine learning</a:t>
            </a:r>
            <a:r>
              <a:rPr lang="en"/>
              <a:t> is used for such job, more specifically an </a:t>
            </a:r>
            <a:r>
              <a:rPr b="1" lang="en"/>
              <a:t>Autoencoder Ensemble Neural Network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learn is based on the past historical “ingestions” of the dataset (data profile)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95" name="Google Shape;195;g6c853ca414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062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c853ca414_0_68"/>
          <p:cNvSpPr txBox="1"/>
          <p:nvPr>
            <p:ph idx="1" type="body"/>
          </p:nvPr>
        </p:nvSpPr>
        <p:spPr>
          <a:xfrm>
            <a:off x="4100800" y="1919075"/>
            <a:ext cx="4593300" cy="32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a autoencoder using your data (MSE loss)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“predict” is the distance between the point generated and the original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aim the model to generated short distances on normal points and </a:t>
            </a:r>
            <a:r>
              <a:rPr b="1" lang="en"/>
              <a:t>huge distances on outliers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need to be careful with outliers fitting and generalize models as much as possible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01" name="Google Shape;201;g6c853ca414_0_6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Autoencoders for Anomaly Detection</a:t>
            </a:r>
            <a:endParaRPr/>
          </a:p>
        </p:txBody>
      </p:sp>
      <p:pic>
        <p:nvPicPr>
          <p:cNvPr id="202" name="Google Shape;202;g6c853ca414_0_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07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6c853ca414_0_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925" y="2144725"/>
            <a:ext cx="4002875" cy="24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3936100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Methodology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13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1" name="Google Shape;211;p13"/>
          <p:cNvPicPr preferRelativeResize="0"/>
          <p:nvPr/>
        </p:nvPicPr>
        <p:blipFill rotWithShape="1">
          <a:blip r:embed="rId3">
            <a:alphaModFix/>
          </a:blip>
          <a:srcRect b="0" l="21457" r="21457" t="0"/>
          <a:stretch/>
        </p:blipFill>
        <p:spPr>
          <a:xfrm>
            <a:off x="-54800" y="0"/>
            <a:ext cx="33443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c853ca414_0_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Machine Learning Pipeline</a:t>
            </a:r>
            <a:endParaRPr/>
          </a:p>
        </p:txBody>
      </p:sp>
      <p:pic>
        <p:nvPicPr>
          <p:cNvPr id="217" name="Google Shape;217;g6c853ca414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852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g6c853ca414_0_20"/>
          <p:cNvSpPr/>
          <p:nvPr/>
        </p:nvSpPr>
        <p:spPr>
          <a:xfrm>
            <a:off x="15793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Acquire and prepare data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9" name="Google Shape;219;g6c853ca414_0_20"/>
          <p:cNvSpPr/>
          <p:nvPr/>
        </p:nvSpPr>
        <p:spPr>
          <a:xfrm>
            <a:off x="775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Business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Problem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0" name="Google Shape;220;g6c853ca414_0_20"/>
          <p:cNvSpPr/>
          <p:nvPr/>
        </p:nvSpPr>
        <p:spPr>
          <a:xfrm>
            <a:off x="30811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Model validation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1" name="Google Shape;221;g6c853ca414_0_20"/>
          <p:cNvSpPr/>
          <p:nvPr/>
        </p:nvSpPr>
        <p:spPr>
          <a:xfrm>
            <a:off x="45829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Test and Insights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2" name="Google Shape;222;g6c853ca414_0_20"/>
          <p:cNvSpPr/>
          <p:nvPr/>
        </p:nvSpPr>
        <p:spPr>
          <a:xfrm>
            <a:off x="60847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Deploy Product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3" name="Google Shape;223;g6c853ca414_0_20"/>
          <p:cNvSpPr/>
          <p:nvPr/>
        </p:nvSpPr>
        <p:spPr>
          <a:xfrm>
            <a:off x="7586550" y="2739050"/>
            <a:ext cx="1501800" cy="7002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Monitor and optimize</a:t>
            </a:r>
            <a:endParaRPr b="1"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6c853ca414_0_7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Features</a:t>
            </a:r>
            <a:endParaRPr/>
          </a:p>
        </p:txBody>
      </p:sp>
      <p:sp>
        <p:nvSpPr>
          <p:cNvPr id="229" name="Google Shape;229;g6c853ca414_0_75"/>
          <p:cNvSpPr txBox="1"/>
          <p:nvPr>
            <p:ph idx="1" type="body"/>
          </p:nvPr>
        </p:nvSpPr>
        <p:spPr>
          <a:xfrm>
            <a:off x="4380925" y="1919075"/>
            <a:ext cx="4313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max_length_string_cols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min_length_string_cols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avg_length_string_cols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+plus 7d_moving_avg each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g6c853ca414_0_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332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6c853ca414_0_75"/>
          <p:cNvSpPr txBox="1"/>
          <p:nvPr>
            <p:ph idx="1" type="body"/>
          </p:nvPr>
        </p:nvSpPr>
        <p:spPr>
          <a:xfrm>
            <a:off x="67825" y="1919075"/>
            <a:ext cx="4313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n_rows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null_values_ration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max_value_numeric_cols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min_value_numeric_cols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avg_value_numeric_cols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c853ca414_0_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6c853ca414_0_0"/>
          <p:cNvSpPr txBox="1"/>
          <p:nvPr/>
        </p:nvSpPr>
        <p:spPr>
          <a:xfrm>
            <a:off x="3936100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Results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" name="Google Shape;238;g6c853ca414_0_0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9" name="Google Shape;239;g6c853ca414_0_0"/>
          <p:cNvPicPr preferRelativeResize="0"/>
          <p:nvPr/>
        </p:nvPicPr>
        <p:blipFill rotWithShape="1">
          <a:blip r:embed="rId3">
            <a:alphaModFix/>
          </a:blip>
          <a:srcRect b="0" l="11843" r="11843" t="0"/>
          <a:stretch/>
        </p:blipFill>
        <p:spPr>
          <a:xfrm>
            <a:off x="-29475" y="0"/>
            <a:ext cx="32937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c853ca414_0_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validation (72 models -</a:t>
            </a:r>
            <a:r>
              <a:rPr lang="en"/>
              <a:t> </a:t>
            </a:r>
            <a:r>
              <a:rPr lang="en"/>
              <a:t>5-fold)</a:t>
            </a:r>
            <a:endParaRPr/>
          </a:p>
        </p:txBody>
      </p:sp>
      <p:sp>
        <p:nvSpPr>
          <p:cNvPr id="245" name="Google Shape;245;g6c853ca414_0_31"/>
          <p:cNvSpPr txBox="1"/>
          <p:nvPr>
            <p:ph idx="1" type="body"/>
          </p:nvPr>
        </p:nvSpPr>
        <p:spPr>
          <a:xfrm>
            <a:off x="471900" y="1919075"/>
            <a:ext cx="8222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1: </a:t>
            </a:r>
            <a:r>
              <a:rPr lang="en" sz="1600"/>
              <a:t>layers=[16, 8, 4, 2, 4, 8, 16], dropout_rate=0.2, l2_regularizer=0.01</a:t>
            </a:r>
            <a:endParaRPr sz="16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2: </a:t>
            </a:r>
            <a:r>
              <a:rPr lang="en" sz="1600"/>
              <a:t>layers=[16, 8, 4, 8, 16], dropout_rate=0.1, l2_regularizer=0.01</a:t>
            </a:r>
            <a:endParaRPr sz="16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3: </a:t>
            </a:r>
            <a:r>
              <a:rPr lang="en" sz="1600"/>
              <a:t>layers=[16, 14, 10, 6, 10, 14, 16], dropout_rate=0.2, l2_regularizer=0.01</a:t>
            </a:r>
            <a:endParaRPr sz="16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4: </a:t>
            </a:r>
            <a:r>
              <a:rPr lang="en" sz="1600"/>
              <a:t>layers=[16, 12, 8, 4, 8, 12, 16], dropout_rate=0.1, l2_regularizer=0.01</a:t>
            </a:r>
            <a:endParaRPr sz="1600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 5: </a:t>
            </a:r>
            <a:r>
              <a:rPr lang="en" sz="1600"/>
              <a:t>layers=[16, 16, 12, 8, 12, 16, 16], dropout_rate=0.2, l2_regularizer=0.01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All of them with ReLU in the hidden layers and Sigmoid in the output layer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46" name="Google Shape;246;g6c853ca414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5312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c853ca414_0_6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and Insights</a:t>
            </a:r>
            <a:endParaRPr/>
          </a:p>
        </p:txBody>
      </p:sp>
      <p:sp>
        <p:nvSpPr>
          <p:cNvPr id="252" name="Google Shape;252;g6c853ca414_0_61"/>
          <p:cNvSpPr txBox="1"/>
          <p:nvPr>
            <p:ph idx="1" type="body"/>
          </p:nvPr>
        </p:nvSpPr>
        <p:spPr>
          <a:xfrm>
            <a:off x="4572000" y="1919075"/>
            <a:ext cx="41220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10 anomalies discovered in my historical data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3 differentes cases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 probably is major incident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other 2 need investigation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Artificial anomalies tests: 4/6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n_rows, nulls_ratio, int overflow and avg_string_length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53" name="Google Shape;253;g6c853ca414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42253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g6c853ca414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2075" y="3221225"/>
            <a:ext cx="255275" cy="2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g6c853ca414_0_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55425" y="3879950"/>
            <a:ext cx="255275" cy="25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g6c853ca414_0_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123000"/>
            <a:ext cx="4614650" cy="245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c853ca414_0_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6c853ca414_0_7"/>
          <p:cNvSpPr txBox="1"/>
          <p:nvPr/>
        </p:nvSpPr>
        <p:spPr>
          <a:xfrm>
            <a:off x="3936100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Learnings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3" name="Google Shape;263;g6c853ca414_0_7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4" name="Google Shape;264;g6c853ca414_0_7"/>
          <p:cNvPicPr preferRelativeResize="0"/>
          <p:nvPr/>
        </p:nvPicPr>
        <p:blipFill rotWithShape="1">
          <a:blip r:embed="rId3">
            <a:alphaModFix/>
          </a:blip>
          <a:srcRect b="0" l="16795" r="16795" t="0"/>
          <a:stretch/>
        </p:blipFill>
        <p:spPr>
          <a:xfrm>
            <a:off x="-29475" y="0"/>
            <a:ext cx="361542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c853ca414_0_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Learnings</a:t>
            </a:r>
            <a:endParaRPr/>
          </a:p>
        </p:txBody>
      </p:sp>
      <p:sp>
        <p:nvSpPr>
          <p:cNvPr id="270" name="Google Shape;270;g6c853ca414_0_37"/>
          <p:cNvSpPr txBox="1"/>
          <p:nvPr>
            <p:ph idx="1" type="body"/>
          </p:nvPr>
        </p:nvSpPr>
        <p:spPr>
          <a:xfrm>
            <a:off x="471900" y="1919075"/>
            <a:ext cx="8222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Great experience, since I handled the </a:t>
            </a:r>
            <a:r>
              <a:rPr b="1" lang="en"/>
              <a:t>end-to-end ML Pipeline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Solving a real world problem is motivational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initial metrics may not produce the desired results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Infrastructure and optimizations can be a pain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 engineering and understanding of the business can be more important than the “modeling” itself.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Thinking in the product flexibility and scalability is crucial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71" name="Google Shape;271;g6c853ca414_0_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1628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Topics</a:t>
            </a:r>
            <a:endParaRPr/>
          </a:p>
        </p:txBody>
      </p:sp>
      <p:sp>
        <p:nvSpPr>
          <p:cNvPr id="132" name="Google Shape;132;p2"/>
          <p:cNvSpPr txBox="1"/>
          <p:nvPr>
            <p:ph idx="1" type="body"/>
          </p:nvPr>
        </p:nvSpPr>
        <p:spPr>
          <a:xfrm>
            <a:off x="471900" y="1919075"/>
            <a:ext cx="8222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Methodology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Results and Learnings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3" name="Google Shape;13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7053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8"/>
          <p:cNvSpPr txBox="1"/>
          <p:nvPr/>
        </p:nvSpPr>
        <p:spPr>
          <a:xfrm>
            <a:off x="3797625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Questions?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sz="5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Linkedin: /in/rafaelleinio/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sz="5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18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9" name="Google Shape;279;p18"/>
          <p:cNvPicPr preferRelativeResize="0"/>
          <p:nvPr/>
        </p:nvPicPr>
        <p:blipFill rotWithShape="1">
          <a:blip r:embed="rId3">
            <a:alphaModFix/>
          </a:blip>
          <a:srcRect b="0" l="23224" r="23224" t="0"/>
          <a:stretch/>
        </p:blipFill>
        <p:spPr>
          <a:xfrm>
            <a:off x="0" y="0"/>
            <a:ext cx="32937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3fcd95b0e_0_937"/>
          <p:cNvSpPr/>
          <p:nvPr/>
        </p:nvSpPr>
        <p:spPr>
          <a:xfrm>
            <a:off x="-365975" y="0"/>
            <a:ext cx="9510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63fcd95b0e_0_937"/>
          <p:cNvSpPr txBox="1"/>
          <p:nvPr/>
        </p:nvSpPr>
        <p:spPr>
          <a:xfrm>
            <a:off x="2753875" y="2079600"/>
            <a:ext cx="3270300" cy="9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Who am I?</a:t>
            </a:r>
            <a:endParaRPr b="1" i="0" sz="5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t/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5"/>
          <p:cNvSpPr/>
          <p:nvPr/>
        </p:nvSpPr>
        <p:spPr>
          <a:xfrm>
            <a:off x="3305500" y="0"/>
            <a:ext cx="58386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6" name="Google Shape;146;p5"/>
          <p:cNvPicPr preferRelativeResize="0"/>
          <p:nvPr/>
        </p:nvPicPr>
        <p:blipFill rotWithShape="1">
          <a:blip r:embed="rId3">
            <a:alphaModFix/>
          </a:blip>
          <a:srcRect b="0" l="11942" r="11941" t="0"/>
          <a:stretch/>
        </p:blipFill>
        <p:spPr>
          <a:xfrm>
            <a:off x="0" y="0"/>
            <a:ext cx="3305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5"/>
          <p:cNvSpPr txBox="1"/>
          <p:nvPr/>
        </p:nvSpPr>
        <p:spPr>
          <a:xfrm>
            <a:off x="3797625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" sz="5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Data-WHAT???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3fcd95b0e_0_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Data Trinity</a:t>
            </a:r>
            <a:endParaRPr/>
          </a:p>
        </p:txBody>
      </p:sp>
      <p:sp>
        <p:nvSpPr>
          <p:cNvPr id="153" name="Google Shape;153;g63fcd95b0e_0_1"/>
          <p:cNvSpPr txBox="1"/>
          <p:nvPr/>
        </p:nvSpPr>
        <p:spPr>
          <a:xfrm>
            <a:off x="552100" y="1777875"/>
            <a:ext cx="2484000" cy="31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Engineer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data engineer ensures that all data is properly extracted, transformed, stored, and </a:t>
            </a:r>
            <a:r>
              <a:rPr b="1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made accessible to other users</a:t>
            </a: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Main Tech Skills:</a:t>
            </a:r>
            <a:endParaRPr b="1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Python / Scala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SQL, NoSQL, APIs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Spark, Hadoop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Cloud (AWS, GCP)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g63fcd95b0e_0_1"/>
          <p:cNvSpPr txBox="1"/>
          <p:nvPr/>
        </p:nvSpPr>
        <p:spPr>
          <a:xfrm>
            <a:off x="3217289" y="1777886"/>
            <a:ext cx="2484000" cy="3152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highlight>
                  <a:srgbClr val="526FF7"/>
                </a:highlight>
                <a:latin typeface="Roboto"/>
                <a:ea typeface="Roboto"/>
                <a:cs typeface="Roboto"/>
                <a:sym typeface="Roboto"/>
              </a:rPr>
              <a:t>Data Science</a:t>
            </a:r>
            <a:endParaRPr b="0" i="0" sz="1800" u="none" cap="none" strike="noStrike">
              <a:solidFill>
                <a:srgbClr val="000000"/>
              </a:solidFill>
              <a:highlight>
                <a:srgbClr val="526F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data scientist is a specialist who applies their expertise in statistics and machine learning </a:t>
            </a: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building data products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which make predictions and automate tasks.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Main Tech Skills: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Python / Scala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ML libs: Scikit-learn, Pytorch, Keras, Tensorflow.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g63fcd95b0e_0_1"/>
          <p:cNvSpPr txBox="1"/>
          <p:nvPr/>
        </p:nvSpPr>
        <p:spPr>
          <a:xfrm>
            <a:off x="5876788" y="1777886"/>
            <a:ext cx="2484000" cy="314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rgbClr val="FFFFFF"/>
                </a:solidFill>
                <a:highlight>
                  <a:srgbClr val="526FF7"/>
                </a:highlight>
                <a:latin typeface="Roboto"/>
                <a:ea typeface="Roboto"/>
                <a:cs typeface="Roboto"/>
                <a:sym typeface="Roboto"/>
              </a:rPr>
              <a:t>Data Analytics</a:t>
            </a:r>
            <a:endParaRPr b="0" i="0" sz="1800" u="none" cap="none" strike="noStrike">
              <a:solidFill>
                <a:srgbClr val="FFFFFF"/>
              </a:solidFill>
              <a:highlight>
                <a:srgbClr val="526F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 Analysts deliver value to their companies by analysing data, using it to </a:t>
            </a: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answer business questions</a:t>
            </a: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communicating the results to help make business decisions.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Main Tech Skills:</a:t>
            </a:r>
            <a:endParaRPr b="1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SQL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Data visualization: Tableau, Metabase, PowerBI.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6" name="Google Shape;156;g63fcd95b0e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6901" y="1829650"/>
            <a:ext cx="337275" cy="3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g63fcd95b0e_0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55076" y="1829650"/>
            <a:ext cx="337275" cy="3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63fcd95b0e_0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58726" y="1829650"/>
            <a:ext cx="337275" cy="33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63fcd95b0e_0_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57725" y="900550"/>
            <a:ext cx="605875" cy="60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3fcd95b0e_0_90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" sz="3200"/>
              <a:t>Modern Data Platforms</a:t>
            </a:r>
            <a:endParaRPr/>
          </a:p>
        </p:txBody>
      </p:sp>
      <p:pic>
        <p:nvPicPr>
          <p:cNvPr id="165" name="Google Shape;165;g63fcd95b0e_0_90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663" y="718875"/>
            <a:ext cx="6051776" cy="43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63fcd95b0e_0_90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3" y="715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c853ca414_0_26"/>
          <p:cNvSpPr/>
          <p:nvPr/>
        </p:nvSpPr>
        <p:spPr>
          <a:xfrm>
            <a:off x="-10475" y="0"/>
            <a:ext cx="9154500" cy="5143500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EDA9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g6c853ca414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2288" y="442451"/>
            <a:ext cx="7759424" cy="42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063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"/>
          <p:cNvSpPr txBox="1"/>
          <p:nvPr/>
        </p:nvSpPr>
        <p:spPr>
          <a:xfrm>
            <a:off x="3797625" y="2044950"/>
            <a:ext cx="53325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lang="en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Problem</a:t>
            </a:r>
            <a:endParaRPr b="1" i="0" sz="5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-29475" y="0"/>
            <a:ext cx="32937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FFFFFF"/>
              </a:solidFill>
              <a:highlight>
                <a:srgbClr val="5063F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9475" y="0"/>
            <a:ext cx="32937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9"/>
          <p:cNvPicPr preferRelativeResize="0"/>
          <p:nvPr/>
        </p:nvPicPr>
        <p:blipFill rotWithShape="1">
          <a:blip r:embed="rId4">
            <a:alphaModFix/>
          </a:blip>
          <a:srcRect b="0" l="357" r="357" t="0"/>
          <a:stretch/>
        </p:blipFill>
        <p:spPr>
          <a:xfrm>
            <a:off x="-29475" y="0"/>
            <a:ext cx="32937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c853ca414_0_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What can get wrong?</a:t>
            </a:r>
            <a:endParaRPr/>
          </a:p>
        </p:txBody>
      </p:sp>
      <p:sp>
        <p:nvSpPr>
          <p:cNvPr id="187" name="Google Shape;187;g6c853ca414_0_14"/>
          <p:cNvSpPr txBox="1"/>
          <p:nvPr>
            <p:ph idx="1" type="body"/>
          </p:nvPr>
        </p:nvSpPr>
        <p:spPr>
          <a:xfrm>
            <a:off x="471900" y="1919075"/>
            <a:ext cx="82221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“Runtime Errors” are easy to spot, </a:t>
            </a:r>
            <a:r>
              <a:rPr b="1" lang="en"/>
              <a:t>data inconsistency</a:t>
            </a:r>
            <a:r>
              <a:rPr lang="en"/>
              <a:t> don’t!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Spark is </a:t>
            </a:r>
            <a:r>
              <a:rPr b="1" lang="en"/>
              <a:t>flow-oriented</a:t>
            </a:r>
            <a:r>
              <a:rPr lang="en"/>
              <a:t>, </a:t>
            </a:r>
            <a:r>
              <a:rPr b="1" lang="en"/>
              <a:t>distributed</a:t>
            </a:r>
            <a:r>
              <a:rPr lang="en"/>
              <a:t>, </a:t>
            </a:r>
            <a:r>
              <a:rPr b="1" lang="en"/>
              <a:t>functional</a:t>
            </a:r>
            <a:r>
              <a:rPr lang="en"/>
              <a:t> and </a:t>
            </a:r>
            <a:r>
              <a:rPr b="1" lang="en"/>
              <a:t>async</a:t>
            </a:r>
            <a:r>
              <a:rPr lang="en"/>
              <a:t> -&gt; hard to handle errors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Several data-pipelines and data sources extractions runs everyday, how to </a:t>
            </a:r>
            <a:r>
              <a:rPr b="1" lang="en"/>
              <a:t>monitor</a:t>
            </a:r>
            <a:r>
              <a:rPr lang="en"/>
              <a:t> all of them?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“Garbage In, Garbage Out” - George Fuechsel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88" name="Google Shape;188;g6c853ca414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57153" y="833775"/>
            <a:ext cx="577600" cy="5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